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</p:sldIdLst>
  <p:sldSz cx="10083800" cy="5670550"/>
  <p:notesSz cx="10083800" cy="56705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4"/>
  </p:normalViewPr>
  <p:slideViewPr>
    <p:cSldViewPr>
      <p:cViewPr varScale="1">
        <p:scale>
          <a:sx n="131" d="100"/>
          <a:sy n="131" d="100"/>
        </p:scale>
        <p:origin x="696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004820" y="321382"/>
            <a:ext cx="4074159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12570" y="3175508"/>
            <a:ext cx="7058660" cy="14176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4190" y="1304226"/>
            <a:ext cx="4386453" cy="37425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93157" y="1304226"/>
            <a:ext cx="4386453" cy="37425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62857" y="321382"/>
            <a:ext cx="1951354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5816" y="935909"/>
            <a:ext cx="4428490" cy="1325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28492" y="5273611"/>
            <a:ext cx="3226816" cy="2835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4190" y="5273611"/>
            <a:ext cx="2319274" cy="2835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60336" y="5273611"/>
            <a:ext cx="2319274" cy="2835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" TargetMode="External"/><Relationship Id="rId7" Type="http://schemas.openxmlformats.org/officeDocument/2006/relationships/hyperlink" Target="https://www.anaconda.com/distribution/" TargetMode="External"/><Relationship Id="rId2" Type="http://schemas.openxmlformats.org/officeDocument/2006/relationships/hyperlink" Target="https://www.learn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upyter.org/install" TargetMode="External"/><Relationship Id="rId5" Type="http://schemas.openxmlformats.org/officeDocument/2006/relationships/hyperlink" Target="https://www.python.org/downloads/" TargetMode="External"/><Relationship Id="rId4" Type="http://schemas.openxmlformats.org/officeDocument/2006/relationships/hyperlink" Target="https://automatetheboringstuff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hyperlink" Target="https://atom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jetbrains.com/pycharm/" TargetMode="External"/><Relationship Id="rId5" Type="http://schemas.openxmlformats.org/officeDocument/2006/relationships/hyperlink" Target="https://www.spyder-ide.org/" TargetMode="External"/><Relationship Id="rId4" Type="http://schemas.openxmlformats.org/officeDocument/2006/relationships/hyperlink" Target="https://www.sublimetext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om/" TargetMode="External"/><Relationship Id="rId2" Type="http://schemas.openxmlformats.org/officeDocument/2006/relationships/hyperlink" Target="https://www.hackerrank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arsja.se/best-python-libraries-psychology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www.github.com/timoflesch/intro2python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8"/>
            <a:ext cx="10079990" cy="5669915"/>
            <a:chOff x="0" y="8"/>
            <a:chExt cx="10079990" cy="56699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"/>
              <a:ext cx="10079990" cy="566963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77758" y="1457283"/>
              <a:ext cx="6330594" cy="279323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481745" y="1710991"/>
            <a:ext cx="5100955" cy="95567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marR="5080" indent="1905">
              <a:lnSpc>
                <a:spcPts val="3470"/>
              </a:lnSpc>
              <a:spcBef>
                <a:spcPts val="530"/>
              </a:spcBef>
            </a:pPr>
            <a:r>
              <a:rPr sz="3200" b="1" dirty="0">
                <a:solidFill>
                  <a:srgbClr val="E9EDE8"/>
                </a:solidFill>
                <a:latin typeface="Arial"/>
                <a:cs typeface="Arial"/>
              </a:rPr>
              <a:t>Introduction to (Scientific) </a:t>
            </a:r>
            <a:r>
              <a:rPr sz="3200" b="1" spc="-875" dirty="0">
                <a:solidFill>
                  <a:srgbClr val="E9EDE8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E9EDE8"/>
                </a:solidFill>
                <a:latin typeface="Arial"/>
                <a:cs typeface="Arial"/>
              </a:rPr>
              <a:t>Programming</a:t>
            </a:r>
            <a:r>
              <a:rPr sz="3200" b="1" spc="-5" dirty="0">
                <a:solidFill>
                  <a:srgbClr val="E9EDE8"/>
                </a:solidFill>
                <a:latin typeface="Arial"/>
                <a:cs typeface="Arial"/>
              </a:rPr>
              <a:t> with</a:t>
            </a:r>
            <a:r>
              <a:rPr sz="3200" b="1" spc="-15" dirty="0">
                <a:solidFill>
                  <a:srgbClr val="E9EDE8"/>
                </a:solidFill>
                <a:latin typeface="Arial"/>
                <a:cs typeface="Arial"/>
              </a:rPr>
              <a:t> </a:t>
            </a:r>
            <a:r>
              <a:rPr sz="3200" b="1" spc="5" dirty="0">
                <a:solidFill>
                  <a:srgbClr val="E9EDE8"/>
                </a:solidFill>
                <a:latin typeface="Arial"/>
                <a:cs typeface="Arial"/>
              </a:rPr>
              <a:t>Python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40481" y="2648494"/>
            <a:ext cx="4383482" cy="1124026"/>
          </a:xfrm>
          <a:prstGeom prst="rect">
            <a:avLst/>
          </a:prstGeom>
        </p:spPr>
        <p:txBody>
          <a:bodyPr vert="horz" wrap="square" lIns="0" tIns="21145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665"/>
              </a:spcBef>
            </a:pPr>
            <a:r>
              <a:rPr sz="2400" b="1" spc="-15" dirty="0">
                <a:solidFill>
                  <a:srgbClr val="E9EDE8"/>
                </a:solidFill>
                <a:latin typeface="Arial"/>
                <a:cs typeface="Arial"/>
              </a:rPr>
              <a:t>Timo</a:t>
            </a:r>
            <a:r>
              <a:rPr sz="2400" b="1" spc="-30" dirty="0">
                <a:solidFill>
                  <a:srgbClr val="E9EDE8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E9EDE8"/>
                </a:solidFill>
                <a:latin typeface="Arial"/>
                <a:cs typeface="Arial"/>
              </a:rPr>
              <a:t>Flesch</a:t>
            </a:r>
            <a:r>
              <a:rPr lang="en-GB" sz="2400" b="1" spc="-5" dirty="0">
                <a:solidFill>
                  <a:srgbClr val="E9EDE8"/>
                </a:solidFill>
                <a:latin typeface="Arial"/>
                <a:cs typeface="Arial"/>
              </a:rPr>
              <a:t>, </a:t>
            </a:r>
            <a:r>
              <a:rPr lang="en-GB" sz="2400" b="1" spc="-5" dirty="0" err="1">
                <a:solidFill>
                  <a:srgbClr val="E9EDE8"/>
                </a:solidFill>
                <a:latin typeface="Arial"/>
                <a:cs typeface="Arial"/>
              </a:rPr>
              <a:t>Jelka</a:t>
            </a:r>
            <a:r>
              <a:rPr lang="en-GB" sz="2400" b="1" spc="-5" dirty="0">
                <a:solidFill>
                  <a:srgbClr val="E9EDE8"/>
                </a:solidFill>
                <a:latin typeface="Arial"/>
                <a:cs typeface="Arial"/>
              </a:rPr>
              <a:t> </a:t>
            </a:r>
            <a:r>
              <a:rPr lang="en-GB" sz="2400" b="1" spc="-5" dirty="0" err="1">
                <a:solidFill>
                  <a:srgbClr val="E9EDE8"/>
                </a:solidFill>
                <a:latin typeface="Arial"/>
                <a:cs typeface="Arial"/>
              </a:rPr>
              <a:t>Stojanov</a:t>
            </a:r>
            <a:endParaRPr lang="en-GB" sz="2400" b="1" dirty="0">
              <a:latin typeface="Arial"/>
              <a:cs typeface="Arial"/>
            </a:endParaRPr>
          </a:p>
          <a:p>
            <a:pPr marL="12700" algn="ctr">
              <a:lnSpc>
                <a:spcPct val="100000"/>
              </a:lnSpc>
              <a:spcBef>
                <a:spcPts val="1665"/>
              </a:spcBef>
            </a:pPr>
            <a:r>
              <a:rPr sz="2100" spc="10" dirty="0">
                <a:solidFill>
                  <a:srgbClr val="4BE7FC"/>
                </a:solidFill>
                <a:latin typeface="Verdana"/>
                <a:cs typeface="Verdana"/>
              </a:rPr>
              <a:t>MT</a:t>
            </a:r>
            <a:r>
              <a:rPr sz="2100" spc="-114" dirty="0">
                <a:solidFill>
                  <a:srgbClr val="4BE7FC"/>
                </a:solidFill>
                <a:latin typeface="Verdana"/>
                <a:cs typeface="Verdana"/>
              </a:rPr>
              <a:t> </a:t>
            </a:r>
            <a:r>
              <a:rPr sz="2100" spc="-5" dirty="0">
                <a:solidFill>
                  <a:srgbClr val="4BE7FC"/>
                </a:solidFill>
                <a:latin typeface="Verdana"/>
                <a:cs typeface="Verdana"/>
              </a:rPr>
              <a:t>20</a:t>
            </a:r>
            <a:r>
              <a:rPr lang="en-GB" sz="2100" spc="-5" dirty="0">
                <a:solidFill>
                  <a:srgbClr val="4BE7FC"/>
                </a:solidFill>
                <a:latin typeface="Verdana"/>
                <a:cs typeface="Verdana"/>
              </a:rPr>
              <a:t>21</a:t>
            </a:r>
            <a:endParaRPr sz="21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04820" y="321382"/>
            <a:ext cx="40589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latin typeface="Arial MT"/>
                <a:cs typeface="Arial MT"/>
              </a:rPr>
              <a:t>Python</a:t>
            </a:r>
            <a:r>
              <a:rPr sz="4400" spc="-90" dirty="0">
                <a:latin typeface="Arial MT"/>
                <a:cs typeface="Arial MT"/>
              </a:rPr>
              <a:t> </a:t>
            </a:r>
            <a:r>
              <a:rPr sz="4400" spc="-5" dirty="0">
                <a:latin typeface="Arial MT"/>
                <a:cs typeface="Arial MT"/>
              </a:rPr>
              <a:t>Practical</a:t>
            </a:r>
            <a:endParaRPr sz="44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2945" y="1091065"/>
            <a:ext cx="8683625" cy="55626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ts val="2020"/>
              </a:lnSpc>
              <a:spcBef>
                <a:spcPts val="280"/>
              </a:spcBef>
            </a:pPr>
            <a:r>
              <a:rPr sz="1800" spc="-5" dirty="0">
                <a:latin typeface="Arial MT"/>
                <a:cs typeface="Arial MT"/>
              </a:rPr>
              <a:t>5.</a:t>
            </a:r>
            <a:r>
              <a:rPr sz="1800" spc="-35" dirty="0">
                <a:latin typeface="Arial MT"/>
                <a:cs typeface="Arial MT"/>
              </a:rPr>
              <a:t> You</a:t>
            </a:r>
            <a:r>
              <a:rPr lang="en-GB" sz="1800" spc="-35" dirty="0">
                <a:latin typeface="Arial MT"/>
                <a:cs typeface="Arial MT"/>
              </a:rPr>
              <a:t> a</a:t>
            </a:r>
            <a:r>
              <a:rPr sz="1800" spc="-35" dirty="0">
                <a:latin typeface="Arial MT"/>
                <a:cs typeface="Arial MT"/>
              </a:rPr>
              <a:t>re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now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running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interactive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worksheet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with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lang="en-GB" sz="1800" spc="-10" dirty="0">
                <a:latin typeface="Arial MT"/>
                <a:cs typeface="Arial MT"/>
              </a:rPr>
              <a:t>P</a:t>
            </a:r>
            <a:r>
              <a:rPr sz="1800" spc="-10" dirty="0" err="1">
                <a:latin typeface="Arial MT"/>
                <a:cs typeface="Arial MT"/>
              </a:rPr>
              <a:t>ython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code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dirty="0">
                <a:latin typeface="Arial MT"/>
                <a:cs typeface="Arial MT"/>
              </a:rPr>
              <a:t> your </a:t>
            </a:r>
            <a:r>
              <a:rPr sz="1800" spc="-15" dirty="0">
                <a:latin typeface="Arial MT"/>
                <a:cs typeface="Arial MT"/>
              </a:rPr>
              <a:t>browser.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Have</a:t>
            </a:r>
            <a:r>
              <a:rPr sz="1800" spc="-10" dirty="0">
                <a:latin typeface="Arial MT"/>
                <a:cs typeface="Arial MT"/>
              </a:rPr>
              <a:t> fun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:)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48FA18E-C729-0648-BB87-F9ACAD64B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82" y="1997075"/>
            <a:ext cx="8231636" cy="289759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O</a:t>
            </a:r>
            <a:r>
              <a:rPr spc="-10" dirty="0"/>
              <a:t>u</a:t>
            </a:r>
            <a:r>
              <a:rPr spc="5" dirty="0"/>
              <a:t>t</a:t>
            </a:r>
            <a:r>
              <a:rPr spc="-5" dirty="0"/>
              <a:t>look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9295" y="984144"/>
            <a:ext cx="8404860" cy="43550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90"/>
              </a:lnSpc>
              <a:spcBef>
                <a:spcPts val="100"/>
              </a:spcBef>
              <a:spcAft>
                <a:spcPts val="600"/>
              </a:spcAft>
            </a:pPr>
            <a:r>
              <a:rPr sz="1800" b="1" spc="-10" dirty="0">
                <a:latin typeface="Arial"/>
                <a:cs typeface="Arial"/>
              </a:rPr>
              <a:t>Learn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lang="en-GB" sz="1800" b="1" spc="-25" dirty="0">
                <a:latin typeface="Arial"/>
                <a:cs typeface="Arial"/>
              </a:rPr>
              <a:t>to </a:t>
            </a:r>
            <a:r>
              <a:rPr sz="1800" b="1" spc="-5" dirty="0">
                <a:latin typeface="Arial"/>
                <a:cs typeface="Arial"/>
              </a:rPr>
              <a:t>cod</a:t>
            </a:r>
            <a:r>
              <a:rPr lang="en-GB" sz="1800" b="1" spc="-5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!</a:t>
            </a:r>
            <a:endParaRPr sz="1800" dirty="0">
              <a:latin typeface="Arial"/>
              <a:cs typeface="Arial"/>
            </a:endParaRPr>
          </a:p>
          <a:p>
            <a:pPr marL="253365" indent="-241300">
              <a:lnSpc>
                <a:spcPts val="2090"/>
              </a:lnSpc>
              <a:buAutoNum type="arabicPeriod"/>
              <a:tabLst>
                <a:tab pos="254000" algn="l"/>
              </a:tabLst>
            </a:pPr>
            <a:r>
              <a:rPr sz="1800" dirty="0">
                <a:latin typeface="Arial MT"/>
                <a:cs typeface="Arial MT"/>
              </a:rPr>
              <a:t>A</a:t>
            </a:r>
            <a:r>
              <a:rPr sz="1800" spc="-11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complete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course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18B5ED"/>
                </a:solidFill>
                <a:latin typeface="Arial MT"/>
                <a:cs typeface="Arial MT"/>
                <a:hlinkClick r:id="rId2"/>
              </a:rPr>
              <a:t>https://www.learnpython.org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AutoNum type="arabicPeriod"/>
            </a:pPr>
            <a:endParaRPr sz="1600" dirty="0">
              <a:latin typeface="Arial MT"/>
              <a:cs typeface="Arial MT"/>
            </a:endParaRPr>
          </a:p>
          <a:p>
            <a:pPr marL="266065" indent="-254000">
              <a:lnSpc>
                <a:spcPct val="100000"/>
              </a:lnSpc>
              <a:buAutoNum type="arabicPeriod"/>
              <a:tabLst>
                <a:tab pos="266700" algn="l"/>
              </a:tabLst>
            </a:pPr>
            <a:r>
              <a:rPr sz="1800" spc="-5" dirty="0">
                <a:latin typeface="Arial MT"/>
                <a:cs typeface="Arial MT"/>
              </a:rPr>
              <a:t>ditto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18B5ED"/>
                </a:solidFill>
                <a:latin typeface="Arial MT"/>
                <a:cs typeface="Arial MT"/>
                <a:hlinkClick r:id="rId3"/>
              </a:rPr>
              <a:t>https://www.w3schools.com/python/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AutoNum type="arabicPeriod"/>
            </a:pPr>
            <a:endParaRPr sz="1600" dirty="0">
              <a:latin typeface="Arial MT"/>
              <a:cs typeface="Arial MT"/>
            </a:endParaRPr>
          </a:p>
          <a:p>
            <a:pPr marL="253365" indent="-2413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254000" algn="l"/>
              </a:tabLst>
            </a:pPr>
            <a:r>
              <a:rPr sz="1800" spc="-5" dirty="0">
                <a:latin typeface="Arial MT"/>
                <a:cs typeface="Arial MT"/>
              </a:rPr>
              <a:t>Advanced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lang="en-GB" spc="-10" dirty="0">
                <a:latin typeface="Arial MT"/>
                <a:cs typeface="Arial MT"/>
              </a:rPr>
              <a:t>c</a:t>
            </a:r>
            <a:r>
              <a:rPr sz="1800" spc="-10" dirty="0" err="1">
                <a:latin typeface="Arial MT"/>
                <a:cs typeface="Arial MT"/>
              </a:rPr>
              <a:t>ourse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18B5ED"/>
                </a:solidFill>
                <a:latin typeface="Arial MT"/>
                <a:cs typeface="Arial MT"/>
                <a:hlinkClick r:id="rId4"/>
              </a:rPr>
              <a:t>https://automatetheboringstuff.com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000" dirty="0">
              <a:latin typeface="Arial MT"/>
              <a:cs typeface="Arial MT"/>
            </a:endParaRPr>
          </a:p>
          <a:p>
            <a:pPr marL="12700">
              <a:lnSpc>
                <a:spcPts val="2085"/>
              </a:lnSpc>
              <a:spcBef>
                <a:spcPts val="1590"/>
              </a:spcBef>
              <a:spcAft>
                <a:spcPts val="600"/>
              </a:spcAft>
            </a:pPr>
            <a:r>
              <a:rPr sz="1800" b="1" spc="-5" dirty="0">
                <a:latin typeface="Arial"/>
                <a:cs typeface="Arial"/>
              </a:rPr>
              <a:t>How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to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install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Python</a:t>
            </a:r>
            <a:r>
              <a:rPr lang="en-GB" sz="1800" b="1" spc="-5" dirty="0">
                <a:latin typeface="Arial"/>
                <a:cs typeface="Arial"/>
              </a:rPr>
              <a:t>?</a:t>
            </a:r>
            <a:endParaRPr sz="1800" dirty="0">
              <a:latin typeface="Arial"/>
              <a:cs typeface="Arial"/>
            </a:endParaRPr>
          </a:p>
          <a:p>
            <a:pPr marL="266065" indent="-254000">
              <a:lnSpc>
                <a:spcPts val="2085"/>
              </a:lnSpc>
              <a:buAutoNum type="arabicPeriod"/>
              <a:tabLst>
                <a:tab pos="266700" algn="l"/>
              </a:tabLst>
            </a:pPr>
            <a:r>
              <a:rPr sz="1800" dirty="0">
                <a:latin typeface="Arial MT"/>
                <a:cs typeface="Arial MT"/>
              </a:rPr>
              <a:t>Just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lang="en-GB" spc="-5" dirty="0">
                <a:latin typeface="Arial MT"/>
                <a:cs typeface="Arial MT"/>
              </a:rPr>
              <a:t>P</a:t>
            </a:r>
            <a:r>
              <a:rPr sz="1800" spc="-5" dirty="0" err="1">
                <a:latin typeface="Arial MT"/>
                <a:cs typeface="Arial MT"/>
              </a:rPr>
              <a:t>ython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lang="en-GB" spc="-10" dirty="0">
                <a:solidFill>
                  <a:srgbClr val="18B5ED"/>
                </a:solidFill>
                <a:latin typeface="Arial MT"/>
                <a:cs typeface="Arial MT"/>
                <a:hlinkClick r:id="rId5"/>
              </a:rPr>
              <a:t>https://www.python.org/downloads/</a:t>
            </a:r>
            <a:endParaRPr lang="en-GB" spc="-10" dirty="0">
              <a:solidFill>
                <a:srgbClr val="18B5ED"/>
              </a:solidFill>
              <a:latin typeface="Arial MT"/>
              <a:cs typeface="Arial MT"/>
            </a:endParaRPr>
          </a:p>
          <a:p>
            <a:pPr marL="12700" marR="1613535">
              <a:lnSpc>
                <a:spcPts val="2020"/>
              </a:lnSpc>
              <a:tabLst>
                <a:tab pos="262890" algn="l"/>
              </a:tabLst>
            </a:pPr>
            <a:endParaRPr lang="en-GB" sz="1750" dirty="0">
              <a:latin typeface="Arial MT"/>
              <a:cs typeface="Arial MT"/>
            </a:endParaRPr>
          </a:p>
          <a:p>
            <a:pPr marL="12700" marR="1613535">
              <a:lnSpc>
                <a:spcPts val="2020"/>
              </a:lnSpc>
              <a:tabLst>
                <a:tab pos="262890" algn="l"/>
              </a:tabLst>
            </a:pPr>
            <a:r>
              <a:rPr lang="en-GB" sz="1750" spc="-5" dirty="0">
                <a:latin typeface="Arial MT"/>
                <a:cs typeface="Arial MT"/>
              </a:rPr>
              <a:t>2. </a:t>
            </a:r>
            <a:r>
              <a:rPr sz="1800" spc="-5" dirty="0">
                <a:latin typeface="Arial MT"/>
                <a:cs typeface="Arial MT"/>
              </a:rPr>
              <a:t>The Jupyter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notebook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(the </a:t>
            </a:r>
            <a:r>
              <a:rPr sz="1800" spc="-10" dirty="0">
                <a:latin typeface="Arial MT"/>
                <a:cs typeface="Arial MT"/>
              </a:rPr>
              <a:t>thing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lang="en-GB" sz="1800" spc="-5" dirty="0">
                <a:latin typeface="Arial MT"/>
                <a:cs typeface="Arial MT"/>
              </a:rPr>
              <a:t>you are </a:t>
            </a:r>
            <a:r>
              <a:rPr sz="1800" spc="-10" dirty="0">
                <a:latin typeface="Arial MT"/>
                <a:cs typeface="Arial MT"/>
              </a:rPr>
              <a:t>working</a:t>
            </a:r>
            <a:r>
              <a:rPr sz="1800" spc="-5" dirty="0">
                <a:latin typeface="Arial MT"/>
                <a:cs typeface="Arial MT"/>
              </a:rPr>
              <a:t> with today)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18B5ED"/>
                </a:solidFill>
                <a:latin typeface="Arial MT"/>
                <a:cs typeface="Arial MT"/>
                <a:hlinkClick r:id="rId6"/>
              </a:rPr>
              <a:t>https://jupyter.org/instal</a:t>
            </a:r>
            <a:r>
              <a:rPr sz="1800" spc="-10" dirty="0">
                <a:solidFill>
                  <a:srgbClr val="18B5ED"/>
                </a:solidFill>
                <a:latin typeface="Arial MT"/>
                <a:cs typeface="Arial MT"/>
              </a:rPr>
              <a:t>l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AutoNum type="arabicPeriod"/>
            </a:pPr>
            <a:endParaRPr sz="1750" dirty="0">
              <a:latin typeface="Arial MT"/>
              <a:cs typeface="Arial MT"/>
            </a:endParaRPr>
          </a:p>
          <a:p>
            <a:pPr marL="12700" marR="5080">
              <a:lnSpc>
                <a:spcPts val="2010"/>
              </a:lnSpc>
              <a:tabLst>
                <a:tab pos="254000" algn="l"/>
              </a:tabLst>
            </a:pPr>
            <a:r>
              <a:rPr lang="en-GB" sz="1800" spc="-10" dirty="0">
                <a:latin typeface="Arial MT"/>
                <a:cs typeface="Arial MT"/>
              </a:rPr>
              <a:t>3. </a:t>
            </a:r>
            <a:r>
              <a:rPr sz="1800" spc="-10" dirty="0">
                <a:latin typeface="Arial MT"/>
                <a:cs typeface="Arial MT"/>
              </a:rPr>
              <a:t>Anaconda</a:t>
            </a:r>
            <a:r>
              <a:rPr sz="1800" dirty="0">
                <a:latin typeface="Arial MT"/>
                <a:cs typeface="Arial MT"/>
              </a:rPr>
              <a:t> (a </a:t>
            </a:r>
            <a:r>
              <a:rPr sz="1800" spc="-10" dirty="0">
                <a:latin typeface="Arial MT"/>
                <a:cs typeface="Arial MT"/>
              </a:rPr>
              <a:t>collection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of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useful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packages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other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software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for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scientists)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18B5ED"/>
                </a:solidFill>
                <a:latin typeface="Arial MT"/>
                <a:cs typeface="Arial MT"/>
                <a:hlinkClick r:id="rId7"/>
              </a:rPr>
              <a:t>https://www.anaconda.com/distribution/</a:t>
            </a:r>
            <a:endParaRPr sz="18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62857" y="321382"/>
            <a:ext cx="19513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O</a:t>
            </a:r>
            <a:r>
              <a:rPr spc="-10" dirty="0"/>
              <a:t>u</a:t>
            </a:r>
            <a:r>
              <a:rPr spc="5" dirty="0"/>
              <a:t>t</a:t>
            </a:r>
            <a:r>
              <a:rPr spc="-5" dirty="0"/>
              <a:t>look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7581" y="1098634"/>
            <a:ext cx="8905240" cy="35830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90"/>
              </a:lnSpc>
              <a:spcBef>
                <a:spcPts val="100"/>
              </a:spcBef>
              <a:spcAft>
                <a:spcPts val="600"/>
              </a:spcAft>
            </a:pPr>
            <a:r>
              <a:rPr sz="1800" b="1" spc="-45" dirty="0">
                <a:latin typeface="Arial"/>
                <a:cs typeface="Arial"/>
              </a:rPr>
              <a:t>Text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Editors</a:t>
            </a:r>
            <a:endParaRPr sz="1800" dirty="0">
              <a:latin typeface="Arial"/>
              <a:cs typeface="Arial"/>
            </a:endParaRPr>
          </a:p>
          <a:p>
            <a:pPr marL="265430" indent="-253365">
              <a:lnSpc>
                <a:spcPts val="2090"/>
              </a:lnSpc>
              <a:buAutoNum type="arabicPeriod"/>
              <a:tabLst>
                <a:tab pos="266065" algn="l"/>
              </a:tabLst>
            </a:pPr>
            <a:r>
              <a:rPr lang="en-GB" sz="1800" spc="-5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tom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editor </a:t>
            </a:r>
            <a:r>
              <a:rPr sz="1800" spc="-5" dirty="0">
                <a:solidFill>
                  <a:srgbClr val="18B5ED"/>
                </a:solidFill>
                <a:latin typeface="Arial MT"/>
                <a:cs typeface="Arial MT"/>
                <a:hlinkClick r:id="rId2"/>
              </a:rPr>
              <a:t>https://atom.io/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AutoNum type="arabicPeriod"/>
            </a:pPr>
            <a:endParaRPr sz="1600" dirty="0">
              <a:latin typeface="Arial MT"/>
              <a:cs typeface="Arial MT"/>
            </a:endParaRPr>
          </a:p>
          <a:p>
            <a:pPr marL="265430" indent="-253365">
              <a:lnSpc>
                <a:spcPct val="100000"/>
              </a:lnSpc>
              <a:buAutoNum type="arabicPeriod"/>
              <a:tabLst>
                <a:tab pos="266065" algn="l"/>
              </a:tabLst>
            </a:pPr>
            <a:r>
              <a:rPr lang="en-GB" spc="-5" dirty="0">
                <a:latin typeface="Arial MT"/>
                <a:cs typeface="Arial MT"/>
              </a:rPr>
              <a:t>Visual Studio C</a:t>
            </a:r>
            <a:r>
              <a:rPr sz="1800" spc="-5" dirty="0">
                <a:latin typeface="Arial MT"/>
                <a:cs typeface="Arial MT"/>
              </a:rPr>
              <a:t>ode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18B5ED"/>
                </a:solidFill>
                <a:latin typeface="Arial MT"/>
                <a:cs typeface="Arial MT"/>
                <a:hlinkClick r:id="rId3"/>
              </a:rPr>
              <a:t>https://code.visualstudio.com/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AutoNum type="arabicPeriod"/>
            </a:pPr>
            <a:endParaRPr sz="1600" dirty="0">
              <a:latin typeface="Arial MT"/>
              <a:cs typeface="Arial MT"/>
            </a:endParaRPr>
          </a:p>
          <a:p>
            <a:pPr marL="265430" indent="-253365">
              <a:lnSpc>
                <a:spcPct val="100000"/>
              </a:lnSpc>
              <a:buAutoNum type="arabicPeriod"/>
              <a:tabLst>
                <a:tab pos="266065" algn="l"/>
              </a:tabLst>
            </a:pPr>
            <a:r>
              <a:rPr sz="1800" spc="-10" dirty="0">
                <a:latin typeface="Arial MT"/>
                <a:cs typeface="Arial MT"/>
              </a:rPr>
              <a:t>Sublime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18B5ED"/>
                </a:solidFill>
                <a:latin typeface="Arial MT"/>
                <a:cs typeface="Arial MT"/>
                <a:hlinkClick r:id="rId4"/>
              </a:rPr>
              <a:t>https://www.sublimetext.com/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000" dirty="0">
              <a:latin typeface="Arial MT"/>
              <a:cs typeface="Arial MT"/>
            </a:endParaRPr>
          </a:p>
          <a:p>
            <a:pPr marL="12700">
              <a:lnSpc>
                <a:spcPts val="2085"/>
              </a:lnSpc>
              <a:spcBef>
                <a:spcPts val="1590"/>
              </a:spcBef>
              <a:spcAft>
                <a:spcPts val="600"/>
              </a:spcAft>
            </a:pPr>
            <a:r>
              <a:rPr sz="1800" b="1" spc="-5" dirty="0">
                <a:latin typeface="Arial"/>
                <a:cs typeface="Arial"/>
              </a:rPr>
              <a:t>All</a:t>
            </a:r>
            <a:r>
              <a:rPr lang="en-GB" sz="1800" b="1" spc="-15" dirty="0">
                <a:latin typeface="Arial"/>
                <a:cs typeface="Arial"/>
              </a:rPr>
              <a:t>-</a:t>
            </a:r>
            <a:r>
              <a:rPr sz="1800" b="1" dirty="0">
                <a:latin typeface="Arial"/>
                <a:cs typeface="Arial"/>
              </a:rPr>
              <a:t>in</a:t>
            </a:r>
            <a:r>
              <a:rPr lang="en-GB" b="1" spc="-10" dirty="0">
                <a:latin typeface="Arial"/>
                <a:cs typeface="Arial"/>
              </a:rPr>
              <a:t>-</a:t>
            </a:r>
            <a:r>
              <a:rPr lang="en-GB" sz="1800" b="1" spc="-5" dirty="0">
                <a:latin typeface="Arial"/>
                <a:cs typeface="Arial"/>
              </a:rPr>
              <a:t>o</a:t>
            </a:r>
            <a:r>
              <a:rPr sz="1800" b="1" spc="-5" dirty="0">
                <a:latin typeface="Arial"/>
                <a:cs typeface="Arial"/>
              </a:rPr>
              <a:t>ne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Solutions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ts val="2014"/>
              </a:lnSpc>
            </a:pPr>
            <a:r>
              <a:rPr sz="1800" spc="-5" dirty="0">
                <a:latin typeface="Arial MT"/>
                <a:cs typeface="Arial MT"/>
              </a:rPr>
              <a:t>(Similar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Matlab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interface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 </a:t>
            </a:r>
            <a:r>
              <a:rPr sz="1800" spc="-10" dirty="0">
                <a:latin typeface="Arial MT"/>
                <a:cs typeface="Arial MT"/>
              </a:rPr>
              <a:t>R-Studio)</a:t>
            </a:r>
            <a:endParaRPr sz="1800" dirty="0">
              <a:latin typeface="Arial MT"/>
              <a:cs typeface="Arial MT"/>
            </a:endParaRPr>
          </a:p>
          <a:p>
            <a:pPr marL="265430" indent="-253365">
              <a:lnSpc>
                <a:spcPts val="2090"/>
              </a:lnSpc>
              <a:buAutoNum type="arabicPeriod"/>
              <a:tabLst>
                <a:tab pos="266065" algn="l"/>
              </a:tabLst>
            </a:pPr>
            <a:r>
              <a:rPr sz="1800" spc="-10" dirty="0">
                <a:latin typeface="Arial MT"/>
                <a:cs typeface="Arial MT"/>
              </a:rPr>
              <a:t>Spyder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(free)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18B5ED"/>
                </a:solidFill>
                <a:latin typeface="Arial MT"/>
                <a:cs typeface="Arial MT"/>
                <a:hlinkClick r:id="rId5"/>
              </a:rPr>
              <a:t>https://www.spyder-ide.org/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AutoNum type="arabicPeriod"/>
            </a:pPr>
            <a:endParaRPr sz="1600" dirty="0">
              <a:latin typeface="Arial MT"/>
              <a:cs typeface="Arial MT"/>
            </a:endParaRPr>
          </a:p>
          <a:p>
            <a:pPr marL="265430" indent="-253365">
              <a:lnSpc>
                <a:spcPct val="100000"/>
              </a:lnSpc>
              <a:buAutoNum type="arabicPeriod"/>
              <a:tabLst>
                <a:tab pos="266065" algn="l"/>
              </a:tabLst>
            </a:pPr>
            <a:r>
              <a:rPr sz="1800" spc="-5" dirty="0">
                <a:latin typeface="Arial MT"/>
                <a:cs typeface="Arial MT"/>
              </a:rPr>
              <a:t>Pycharm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(free basic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commercial pro version)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18B5ED"/>
                </a:solidFill>
                <a:latin typeface="Arial MT"/>
                <a:cs typeface="Arial MT"/>
                <a:hlinkClick r:id="rId6"/>
              </a:rPr>
              <a:t>https://www.jetbrains.com/pycharm/</a:t>
            </a:r>
            <a:endParaRPr sz="18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O</a:t>
            </a:r>
            <a:r>
              <a:rPr spc="-10" dirty="0"/>
              <a:t>u</a:t>
            </a:r>
            <a:r>
              <a:rPr spc="5" dirty="0"/>
              <a:t>t</a:t>
            </a:r>
            <a:r>
              <a:rPr spc="-5" dirty="0"/>
              <a:t>look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Coding</a:t>
            </a:r>
            <a:r>
              <a:rPr spc="-30" dirty="0"/>
              <a:t> </a:t>
            </a:r>
            <a:r>
              <a:rPr spc="-5" dirty="0"/>
              <a:t>Challenges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 dirty="0"/>
          </a:p>
          <a:p>
            <a:pPr marL="267335" indent="-25527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267970" algn="l"/>
              </a:tabLst>
            </a:pPr>
            <a:r>
              <a:rPr b="0" spc="-10" dirty="0">
                <a:latin typeface="Arial MT"/>
                <a:cs typeface="Arial MT"/>
              </a:rPr>
              <a:t>Hackerrank</a:t>
            </a:r>
            <a:r>
              <a:rPr b="0" spc="-20" dirty="0">
                <a:latin typeface="Arial MT"/>
                <a:cs typeface="Arial MT"/>
              </a:rPr>
              <a:t> </a:t>
            </a:r>
            <a:r>
              <a:rPr b="0" spc="-10" dirty="0">
                <a:solidFill>
                  <a:srgbClr val="18B5ED"/>
                </a:solidFill>
                <a:latin typeface="Arial MT"/>
                <a:cs typeface="Arial MT"/>
                <a:hlinkClick r:id="rId2"/>
              </a:rPr>
              <a:t>https://www.hackerrank.com/</a:t>
            </a: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AutoNum type="arabicPeriod"/>
            </a:pPr>
            <a:endParaRPr sz="1600" dirty="0">
              <a:latin typeface="Arial MT"/>
              <a:cs typeface="Arial MT"/>
            </a:endParaRPr>
          </a:p>
          <a:p>
            <a:pPr marL="267335" indent="-255270">
              <a:lnSpc>
                <a:spcPct val="100000"/>
              </a:lnSpc>
              <a:buAutoNum type="arabicPeriod"/>
              <a:tabLst>
                <a:tab pos="267970" algn="l"/>
              </a:tabLst>
            </a:pPr>
            <a:r>
              <a:rPr b="0" spc="-10" dirty="0">
                <a:latin typeface="Arial MT"/>
                <a:cs typeface="Arial MT"/>
              </a:rPr>
              <a:t>Leetcode</a:t>
            </a:r>
            <a:r>
              <a:rPr b="0" spc="-40" dirty="0">
                <a:latin typeface="Arial MT"/>
                <a:cs typeface="Arial MT"/>
              </a:rPr>
              <a:t> </a:t>
            </a:r>
            <a:r>
              <a:rPr b="0" spc="-5" dirty="0">
                <a:solidFill>
                  <a:srgbClr val="18B5ED"/>
                </a:solidFill>
                <a:latin typeface="Arial MT"/>
                <a:cs typeface="Arial MT"/>
                <a:hlinkClick r:id="rId3"/>
              </a:rPr>
              <a:t>https://leetcode.com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0025" y="3136946"/>
            <a:ext cx="5652770" cy="812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Python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for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Psychologists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18B5ED"/>
                </a:solidFill>
                <a:latin typeface="Arial MT"/>
                <a:cs typeface="Arial MT"/>
                <a:hlinkClick r:id="rId4"/>
              </a:rPr>
              <a:t>https://www.marsja.se/best-python-libraries-psychology/</a:t>
            </a:r>
            <a:endParaRPr sz="18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1342" y="321382"/>
            <a:ext cx="17951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O</a:t>
            </a:r>
            <a:r>
              <a:rPr spc="-10" dirty="0"/>
              <a:t>u</a:t>
            </a:r>
            <a:r>
              <a:rPr spc="5" dirty="0"/>
              <a:t>t</a:t>
            </a:r>
            <a:r>
              <a:rPr spc="-5" dirty="0"/>
              <a:t>l</a:t>
            </a:r>
            <a:r>
              <a:rPr spc="5" dirty="0"/>
              <a:t>i</a:t>
            </a:r>
            <a:r>
              <a:rPr spc="-10" dirty="0"/>
              <a:t>n</a:t>
            </a:r>
            <a:r>
              <a:rPr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1655" y="1374390"/>
            <a:ext cx="125730" cy="1765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950" spc="30" dirty="0">
                <a:latin typeface="Lucida Sans Unicode"/>
                <a:cs typeface="Lucida Sans Unicode"/>
              </a:rPr>
              <a:t>●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301" y="1287992"/>
            <a:ext cx="16878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Arial MT"/>
                <a:cs typeface="Arial MT"/>
              </a:rPr>
              <a:t>Why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Python?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1655" y="1998988"/>
            <a:ext cx="125730" cy="1765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950" spc="30" dirty="0">
                <a:latin typeface="Lucida Sans Unicode"/>
                <a:cs typeface="Lucida Sans Unicode"/>
              </a:rPr>
              <a:t>●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7301" y="1912590"/>
            <a:ext cx="2540000" cy="7027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Arial MT"/>
                <a:cs typeface="Arial MT"/>
              </a:rPr>
              <a:t>Practical</a:t>
            </a:r>
            <a:endParaRPr lang="en-GB" sz="2200" spc="-5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200" dirty="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1655" y="3248910"/>
            <a:ext cx="125730" cy="1765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950" spc="30" dirty="0">
                <a:latin typeface="Lucida Sans Unicode"/>
                <a:cs typeface="Lucida Sans Unicode"/>
              </a:rPr>
              <a:t>●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7301" y="3162512"/>
            <a:ext cx="266573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Arial MT"/>
                <a:cs typeface="Arial MT"/>
              </a:rPr>
              <a:t>Additional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lang="en-GB" sz="2200" spc="-5" dirty="0">
                <a:latin typeface="Arial MT"/>
                <a:cs typeface="Arial MT"/>
              </a:rPr>
              <a:t>r</a:t>
            </a:r>
            <a:r>
              <a:rPr sz="2200" spc="-5" dirty="0" err="1">
                <a:latin typeface="Arial MT"/>
                <a:cs typeface="Arial MT"/>
              </a:rPr>
              <a:t>esources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5F26EC-B121-DA41-8000-0140EFD656D0}"/>
              </a:ext>
            </a:extLst>
          </p:cNvPr>
          <p:cNvSpPr txBox="1"/>
          <p:nvPr/>
        </p:nvSpPr>
        <p:spPr>
          <a:xfrm>
            <a:off x="798060" y="2263968"/>
            <a:ext cx="50783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pc="-5" dirty="0">
                <a:latin typeface="Arial MT"/>
                <a:cs typeface="Arial MT"/>
              </a:rPr>
              <a:t>Part 1:</a:t>
            </a:r>
            <a:r>
              <a:rPr lang="en-GB" spc="-130" dirty="0">
                <a:latin typeface="Arial MT"/>
                <a:cs typeface="Arial MT"/>
              </a:rPr>
              <a:t> </a:t>
            </a:r>
            <a:r>
              <a:rPr lang="en-GB" dirty="0">
                <a:latin typeface="Arial MT"/>
                <a:cs typeface="Arial MT"/>
              </a:rPr>
              <a:t>A</a:t>
            </a:r>
            <a:r>
              <a:rPr lang="en-GB" spc="-130" dirty="0">
                <a:latin typeface="Arial MT"/>
                <a:cs typeface="Arial MT"/>
              </a:rPr>
              <a:t> </a:t>
            </a:r>
            <a:r>
              <a:rPr lang="en-GB" spc="-5" dirty="0">
                <a:latin typeface="Arial MT"/>
                <a:cs typeface="Arial MT"/>
              </a:rPr>
              <a:t>quick</a:t>
            </a:r>
            <a:r>
              <a:rPr lang="en-GB" spc="5" dirty="0">
                <a:latin typeface="Arial MT"/>
                <a:cs typeface="Arial MT"/>
              </a:rPr>
              <a:t> </a:t>
            </a:r>
            <a:r>
              <a:rPr lang="en-GB" spc="-5" dirty="0">
                <a:latin typeface="Arial MT"/>
                <a:cs typeface="Arial MT"/>
              </a:rPr>
              <a:t>intro</a:t>
            </a:r>
            <a:r>
              <a:rPr lang="en-GB" spc="-10" dirty="0">
                <a:latin typeface="Arial MT"/>
                <a:cs typeface="Arial MT"/>
              </a:rPr>
              <a:t> </a:t>
            </a:r>
            <a:r>
              <a:rPr lang="en-GB" spc="-5" dirty="0">
                <a:latin typeface="Arial MT"/>
                <a:cs typeface="Arial MT"/>
              </a:rPr>
              <a:t>to programming (in</a:t>
            </a:r>
            <a:r>
              <a:rPr lang="en-GB" dirty="0">
                <a:latin typeface="Arial MT"/>
                <a:cs typeface="Arial MT"/>
              </a:rPr>
              <a:t> </a:t>
            </a:r>
            <a:r>
              <a:rPr lang="en-GB" spc="-5" dirty="0">
                <a:latin typeface="Arial MT"/>
                <a:cs typeface="Arial MT"/>
              </a:rPr>
              <a:t>Python) </a:t>
            </a:r>
          </a:p>
          <a:p>
            <a:r>
              <a:rPr lang="en-GB" spc="-600" dirty="0">
                <a:latin typeface="Arial MT"/>
                <a:cs typeface="Arial MT"/>
              </a:rPr>
              <a:t> </a:t>
            </a:r>
            <a:r>
              <a:rPr lang="en-GB" spc="-5" dirty="0">
                <a:latin typeface="Arial MT"/>
                <a:cs typeface="Arial MT"/>
              </a:rPr>
              <a:t>Part 2:</a:t>
            </a:r>
            <a:r>
              <a:rPr lang="en-GB" spc="-15" dirty="0">
                <a:latin typeface="Arial MT"/>
                <a:cs typeface="Arial MT"/>
              </a:rPr>
              <a:t> </a:t>
            </a:r>
            <a:r>
              <a:rPr lang="en-GB" spc="-5" dirty="0">
                <a:latin typeface="Arial MT"/>
                <a:cs typeface="Arial MT"/>
              </a:rPr>
              <a:t>Python </a:t>
            </a:r>
            <a:r>
              <a:rPr lang="en-GB" dirty="0">
                <a:latin typeface="Arial MT"/>
                <a:cs typeface="Arial MT"/>
              </a:rPr>
              <a:t>for</a:t>
            </a:r>
            <a:r>
              <a:rPr lang="en-GB" spc="-10" dirty="0">
                <a:latin typeface="Arial MT"/>
                <a:cs typeface="Arial MT"/>
              </a:rPr>
              <a:t> </a:t>
            </a:r>
            <a:r>
              <a:rPr lang="en-GB" spc="-5" dirty="0">
                <a:latin typeface="Arial MT"/>
                <a:cs typeface="Arial MT"/>
              </a:rPr>
              <a:t>scientific</a:t>
            </a:r>
            <a:r>
              <a:rPr lang="en-GB" dirty="0">
                <a:latin typeface="Arial MT"/>
                <a:cs typeface="Arial MT"/>
              </a:rPr>
              <a:t> </a:t>
            </a:r>
            <a:r>
              <a:rPr lang="en-GB" spc="-5" dirty="0">
                <a:latin typeface="Arial MT"/>
                <a:cs typeface="Arial MT"/>
              </a:rPr>
              <a:t>programming</a:t>
            </a:r>
          </a:p>
          <a:p>
            <a:r>
              <a:rPr lang="en-GB" spc="-5" dirty="0">
                <a:latin typeface="Arial MT"/>
                <a:cs typeface="Arial MT"/>
              </a:rPr>
              <a:t>Part 3: Hands-on data visualisation and analysis</a:t>
            </a:r>
            <a:endParaRPr lang="en-GB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64103" y="321382"/>
            <a:ext cx="33445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>
                <a:latin typeface="Arial MT"/>
                <a:cs typeface="Arial MT"/>
              </a:rPr>
              <a:t>Why</a:t>
            </a:r>
            <a:r>
              <a:rPr sz="4400" spc="-85" dirty="0">
                <a:latin typeface="Arial MT"/>
                <a:cs typeface="Arial MT"/>
              </a:rPr>
              <a:t> </a:t>
            </a:r>
            <a:r>
              <a:rPr sz="4400" spc="-5" dirty="0">
                <a:latin typeface="Arial MT"/>
                <a:cs typeface="Arial MT"/>
              </a:rPr>
              <a:t>Python?</a:t>
            </a:r>
            <a:endParaRPr sz="44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5658" y="1163430"/>
            <a:ext cx="5635625" cy="55499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2010"/>
              </a:lnSpc>
              <a:spcBef>
                <a:spcPts val="290"/>
              </a:spcBef>
            </a:pPr>
            <a:r>
              <a:rPr sz="1800" b="1" spc="-20" dirty="0">
                <a:latin typeface="Arial"/>
                <a:cs typeface="Arial"/>
              </a:rPr>
              <a:t>It’s</a:t>
            </a:r>
            <a:r>
              <a:rPr sz="1800" b="1" spc="1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1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general</a:t>
            </a:r>
            <a:r>
              <a:rPr sz="1800" b="1" spc="13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purpose</a:t>
            </a:r>
            <a:r>
              <a:rPr sz="1800" b="1" spc="13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programming</a:t>
            </a:r>
            <a:r>
              <a:rPr sz="1800" b="1" spc="14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language, </a:t>
            </a:r>
            <a:r>
              <a:rPr sz="1800" b="1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used</a:t>
            </a:r>
            <a:r>
              <a:rPr sz="1800" b="1" dirty="0">
                <a:latin typeface="Arial"/>
                <a:cs typeface="Arial"/>
              </a:rPr>
              <a:t> to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power </a:t>
            </a:r>
            <a:r>
              <a:rPr sz="1800" b="1" spc="-10" dirty="0">
                <a:latin typeface="Arial"/>
                <a:cs typeface="Arial"/>
              </a:rPr>
              <a:t>many </a:t>
            </a:r>
            <a:r>
              <a:rPr sz="1800" b="1" dirty="0">
                <a:latin typeface="Arial"/>
                <a:cs typeface="Arial"/>
              </a:rPr>
              <a:t>of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-5" dirty="0">
                <a:latin typeface="Arial"/>
                <a:cs typeface="Arial"/>
              </a:rPr>
              <a:t> apps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you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use </a:t>
            </a:r>
            <a:r>
              <a:rPr sz="1800" b="1" spc="-10" dirty="0">
                <a:latin typeface="Arial"/>
                <a:cs typeface="Arial"/>
              </a:rPr>
              <a:t>every</a:t>
            </a:r>
            <a:r>
              <a:rPr sz="1800" b="1" spc="-5" dirty="0">
                <a:latin typeface="Arial"/>
                <a:cs typeface="Arial"/>
              </a:rPr>
              <a:t> day!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0443" y="2375645"/>
            <a:ext cx="1159560" cy="115200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31996" y="2121848"/>
            <a:ext cx="1079995" cy="110780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83996" y="1956240"/>
            <a:ext cx="1079995" cy="113940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68002" y="3887644"/>
            <a:ext cx="997915" cy="14921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67998" y="3599646"/>
            <a:ext cx="1152004" cy="118475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57364" y="3743651"/>
            <a:ext cx="1178636" cy="12293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4103" y="321382"/>
            <a:ext cx="33445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Why</a:t>
            </a:r>
            <a:r>
              <a:rPr spc="-85" dirty="0"/>
              <a:t> </a:t>
            </a:r>
            <a:r>
              <a:rPr spc="-5" dirty="0"/>
              <a:t>Python?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4708" y="2308917"/>
            <a:ext cx="2100237" cy="89783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3879" y="2024808"/>
            <a:ext cx="3343232" cy="149228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0796" y="4081221"/>
            <a:ext cx="2398168" cy="134856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27959" y="4247650"/>
            <a:ext cx="3711840" cy="13646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799315" y="4175642"/>
            <a:ext cx="2192202" cy="126720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65658" y="1163430"/>
            <a:ext cx="9095842" cy="784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There </a:t>
            </a:r>
            <a:r>
              <a:rPr sz="1800" b="1" spc="-10" dirty="0">
                <a:latin typeface="Arial"/>
                <a:cs typeface="Arial"/>
              </a:rPr>
              <a:t>are</a:t>
            </a:r>
            <a:r>
              <a:rPr sz="1800" b="1" spc="-5" dirty="0">
                <a:latin typeface="Arial"/>
                <a:cs typeface="Arial"/>
              </a:rPr>
              <a:t> free(!) add-ons </a:t>
            </a:r>
            <a:r>
              <a:rPr sz="1800" b="1" dirty="0">
                <a:latin typeface="Arial"/>
                <a:cs typeface="Arial"/>
              </a:rPr>
              <a:t>for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everything:</a:t>
            </a:r>
            <a:endParaRPr sz="1800" dirty="0">
              <a:latin typeface="Arial"/>
              <a:cs typeface="Arial"/>
            </a:endParaRPr>
          </a:p>
          <a:p>
            <a:pPr marL="4908550">
              <a:lnSpc>
                <a:spcPct val="100000"/>
              </a:lnSpc>
              <a:spcBef>
                <a:spcPts val="1695"/>
              </a:spcBef>
            </a:pPr>
            <a:r>
              <a:rPr sz="1800" spc="-10" dirty="0">
                <a:latin typeface="Arial MT"/>
                <a:cs typeface="Arial MT"/>
              </a:rPr>
              <a:t>Organise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analyse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numerical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</a:t>
            </a:r>
            <a:r>
              <a:rPr lang="en-GB" sz="1800" spc="-5" dirty="0">
                <a:latin typeface="Arial MT"/>
                <a:cs typeface="Arial MT"/>
              </a:rPr>
              <a:t>!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9309" y="3572120"/>
            <a:ext cx="2319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Make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beautiful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figures!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20997" y="3593710"/>
            <a:ext cx="2230755" cy="556260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L="12700" marR="5080">
              <a:lnSpc>
                <a:spcPts val="2020"/>
              </a:lnSpc>
              <a:spcBef>
                <a:spcPts val="284"/>
              </a:spcBef>
            </a:pPr>
            <a:r>
              <a:rPr sz="1800" spc="-5" dirty="0">
                <a:latin typeface="Arial MT"/>
                <a:cs typeface="Arial MT"/>
              </a:rPr>
              <a:t>Perform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sophisticated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statistical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analyses</a:t>
            </a:r>
            <a:r>
              <a:rPr lang="en-GB" sz="1800" spc="-5" dirty="0">
                <a:latin typeface="Arial MT"/>
                <a:cs typeface="Arial MT"/>
              </a:rPr>
              <a:t>!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97586" y="3539422"/>
            <a:ext cx="2940050" cy="55499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2010"/>
              </a:lnSpc>
              <a:spcBef>
                <a:spcPts val="290"/>
              </a:spcBef>
            </a:pPr>
            <a:r>
              <a:rPr sz="1800" spc="-5" dirty="0">
                <a:latin typeface="Arial MT"/>
                <a:cs typeface="Arial MT"/>
              </a:rPr>
              <a:t>Hop on the machine </a:t>
            </a:r>
            <a:r>
              <a:rPr sz="1800" spc="-10" dirty="0">
                <a:latin typeface="Arial MT"/>
                <a:cs typeface="Arial MT"/>
              </a:rPr>
              <a:t>learning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hype train!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8FFBA1-2E1A-0447-9319-16B870CFC527}"/>
              </a:ext>
            </a:extLst>
          </p:cNvPr>
          <p:cNvSpPr txBox="1"/>
          <p:nvPr/>
        </p:nvSpPr>
        <p:spPr>
          <a:xfrm>
            <a:off x="1351" y="1829457"/>
            <a:ext cx="3992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8030">
              <a:lnSpc>
                <a:spcPct val="100000"/>
              </a:lnSpc>
              <a:spcBef>
                <a:spcPts val="785"/>
              </a:spcBef>
            </a:pPr>
            <a:r>
              <a:rPr lang="en-GB" spc="-10" dirty="0">
                <a:latin typeface="Arial MT"/>
                <a:cs typeface="Arial MT"/>
              </a:rPr>
              <a:t>Create</a:t>
            </a:r>
            <a:r>
              <a:rPr lang="en-GB" spc="-20" dirty="0">
                <a:latin typeface="Arial MT"/>
                <a:cs typeface="Arial MT"/>
              </a:rPr>
              <a:t> </a:t>
            </a:r>
            <a:r>
              <a:rPr lang="en-GB" spc="-5" dirty="0">
                <a:latin typeface="Arial MT"/>
                <a:cs typeface="Arial MT"/>
              </a:rPr>
              <a:t>your</a:t>
            </a:r>
            <a:r>
              <a:rPr lang="en-GB" spc="-10" dirty="0">
                <a:latin typeface="Arial MT"/>
                <a:cs typeface="Arial MT"/>
              </a:rPr>
              <a:t> </a:t>
            </a:r>
            <a:r>
              <a:rPr lang="en-GB" spc="-5" dirty="0">
                <a:latin typeface="Arial MT"/>
                <a:cs typeface="Arial MT"/>
              </a:rPr>
              <a:t>own</a:t>
            </a:r>
            <a:r>
              <a:rPr lang="en-GB" spc="-15" dirty="0">
                <a:latin typeface="Arial MT"/>
                <a:cs typeface="Arial MT"/>
              </a:rPr>
              <a:t> </a:t>
            </a:r>
            <a:r>
              <a:rPr lang="en-GB" spc="-5" dirty="0">
                <a:latin typeface="Arial MT"/>
                <a:cs typeface="Arial MT"/>
              </a:rPr>
              <a:t>experiments!</a:t>
            </a:r>
            <a:endParaRPr lang="en-GB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4103" y="321382"/>
            <a:ext cx="33445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Why</a:t>
            </a:r>
            <a:r>
              <a:rPr spc="-85" dirty="0"/>
              <a:t> </a:t>
            </a:r>
            <a:r>
              <a:rPr spc="-5" dirty="0"/>
              <a:t>Python?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5658" y="1163430"/>
            <a:ext cx="3836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Arial"/>
                <a:cs typeface="Arial"/>
              </a:rPr>
              <a:t>It’s </a:t>
            </a:r>
            <a:r>
              <a:rPr sz="1800" b="1" spc="-5" dirty="0">
                <a:latin typeface="Arial"/>
                <a:cs typeface="Arial"/>
              </a:rPr>
              <a:t>just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better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than</a:t>
            </a:r>
            <a:r>
              <a:rPr sz="1800" b="1" spc="-5" dirty="0">
                <a:latin typeface="Arial"/>
                <a:cs typeface="Arial"/>
              </a:rPr>
              <a:t> its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competitors!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999" y="1799649"/>
            <a:ext cx="702005" cy="352799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25357" y="1799649"/>
            <a:ext cx="754202" cy="79199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1796" y="2735652"/>
            <a:ext cx="754202" cy="86399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88387" y="3743638"/>
            <a:ext cx="819608" cy="64239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36182" y="4532778"/>
            <a:ext cx="643822" cy="82153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480934" y="1944620"/>
            <a:ext cx="21844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dirty="0">
                <a:latin typeface="Arial"/>
                <a:cs typeface="Arial"/>
              </a:rPr>
              <a:t>&gt;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14490" y="3022408"/>
            <a:ext cx="190337" cy="18083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14846" y="3958767"/>
            <a:ext cx="190337" cy="18083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15214" y="4931130"/>
            <a:ext cx="190337" cy="18083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028937" y="1740149"/>
            <a:ext cx="5800090" cy="72136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 marR="5080">
              <a:lnSpc>
                <a:spcPts val="1780"/>
              </a:lnSpc>
              <a:spcBef>
                <a:spcPts val="275"/>
              </a:spcBef>
            </a:pPr>
            <a:r>
              <a:rPr sz="1600" spc="-5" dirty="0">
                <a:latin typeface="Arial MT"/>
                <a:cs typeface="Arial MT"/>
              </a:rPr>
              <a:t>Matlab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is very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expensive! Python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free.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When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using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right </a:t>
            </a:r>
            <a:r>
              <a:rPr sz="1600" spc="-5" dirty="0">
                <a:latin typeface="Arial MT"/>
                <a:cs typeface="Arial MT"/>
              </a:rPr>
              <a:t> packages/add</a:t>
            </a:r>
            <a:r>
              <a:rPr lang="en-GB" sz="1600" spc="-5" dirty="0">
                <a:latin typeface="Arial MT"/>
                <a:cs typeface="Arial MT"/>
              </a:rPr>
              <a:t>-</a:t>
            </a:r>
            <a:r>
              <a:rPr sz="1600" spc="-5" dirty="0" err="1">
                <a:latin typeface="Arial MT"/>
                <a:cs typeface="Arial MT"/>
              </a:rPr>
              <a:t>ons</a:t>
            </a:r>
            <a:r>
              <a:rPr sz="1600" spc="-5" dirty="0">
                <a:latin typeface="Arial MT"/>
                <a:cs typeface="Arial MT"/>
              </a:rPr>
              <a:t>, Python </a:t>
            </a:r>
            <a:r>
              <a:rPr sz="1600" spc="-10" dirty="0">
                <a:latin typeface="Arial MT"/>
                <a:cs typeface="Arial MT"/>
              </a:rPr>
              <a:t>has </a:t>
            </a:r>
            <a:r>
              <a:rPr sz="1600" spc="-5" dirty="0">
                <a:latin typeface="Arial MT"/>
                <a:cs typeface="Arial MT"/>
              </a:rPr>
              <a:t>the same functionality and syntax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as </a:t>
            </a:r>
            <a:r>
              <a:rPr sz="1600" spc="-5" dirty="0" err="1">
                <a:latin typeface="Arial MT"/>
                <a:cs typeface="Arial MT"/>
              </a:rPr>
              <a:t>Matlab</a:t>
            </a:r>
            <a:r>
              <a:rPr lang="en-GB" sz="1600" spc="-5" dirty="0">
                <a:latin typeface="Arial MT"/>
                <a:cs typeface="Arial MT"/>
              </a:rPr>
              <a:t>.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83217" y="2691278"/>
            <a:ext cx="7024370" cy="262892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1477010">
              <a:lnSpc>
                <a:spcPts val="1770"/>
              </a:lnSpc>
              <a:spcBef>
                <a:spcPts val="280"/>
              </a:spcBef>
            </a:pPr>
            <a:r>
              <a:rPr sz="1600" spc="-5" dirty="0">
                <a:latin typeface="Arial MT"/>
                <a:cs typeface="Arial MT"/>
              </a:rPr>
              <a:t>Python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much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easier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learn, as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syntax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less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complex.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At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least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for science, there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better community/ecosystem</a:t>
            </a:r>
            <a:r>
              <a:rPr lang="en-GB" sz="1600" spc="-5" dirty="0">
                <a:latin typeface="Arial MT"/>
                <a:cs typeface="Arial MT"/>
              </a:rPr>
              <a:t>.</a:t>
            </a:r>
            <a:endParaRPr sz="1600" dirty="0">
              <a:latin typeface="Arial MT"/>
              <a:cs typeface="Arial MT"/>
            </a:endParaRPr>
          </a:p>
          <a:p>
            <a:pPr marL="12700" marR="5080">
              <a:lnSpc>
                <a:spcPts val="1780"/>
              </a:lnSpc>
            </a:pPr>
            <a:r>
              <a:rPr sz="1600" spc="-5" dirty="0">
                <a:latin typeface="Arial MT"/>
                <a:cs typeface="Arial MT"/>
              </a:rPr>
              <a:t>Some </a:t>
            </a:r>
            <a:r>
              <a:rPr lang="en-GB" sz="1600" spc="-5" dirty="0">
                <a:latin typeface="Arial MT"/>
                <a:cs typeface="Arial MT"/>
              </a:rPr>
              <a:t>P</a:t>
            </a:r>
            <a:r>
              <a:rPr sz="1600" spc="-5" dirty="0" err="1">
                <a:latin typeface="Arial MT"/>
                <a:cs typeface="Arial MT"/>
              </a:rPr>
              <a:t>ython</a:t>
            </a:r>
            <a:r>
              <a:rPr sz="1600" spc="-5" dirty="0">
                <a:latin typeface="Arial MT"/>
                <a:cs typeface="Arial MT"/>
              </a:rPr>
              <a:t> packages run C(++) code in the background, which makes </a:t>
            </a:r>
            <a:r>
              <a:rPr sz="1600" spc="-10" dirty="0">
                <a:latin typeface="Arial MT"/>
                <a:cs typeface="Arial MT"/>
              </a:rPr>
              <a:t>them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almost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fast as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their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C++ counterparts</a:t>
            </a:r>
            <a:r>
              <a:rPr lang="en-GB" sz="1600" spc="-5" dirty="0">
                <a:latin typeface="Arial MT"/>
                <a:cs typeface="Arial MT"/>
              </a:rPr>
              <a:t>.</a:t>
            </a:r>
            <a:endParaRPr sz="1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 dirty="0">
              <a:latin typeface="Arial MT"/>
              <a:cs typeface="Arial MT"/>
            </a:endParaRPr>
          </a:p>
          <a:p>
            <a:pPr marL="57785" marR="163195">
              <a:lnSpc>
                <a:spcPts val="1780"/>
              </a:lnSpc>
            </a:pPr>
            <a:r>
              <a:rPr sz="1600" spc="-5" dirty="0">
                <a:latin typeface="Arial MT"/>
                <a:cs typeface="Arial MT"/>
              </a:rPr>
              <a:t>Python is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 </a:t>
            </a:r>
            <a:r>
              <a:rPr sz="1600" spc="-10" dirty="0">
                <a:latin typeface="Arial MT"/>
                <a:cs typeface="Arial MT"/>
              </a:rPr>
              <a:t>general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purpose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language.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It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can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be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used for almost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everything.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</a:t>
            </a:r>
            <a:r>
              <a:rPr sz="1600" spc="-10" dirty="0">
                <a:latin typeface="Arial MT"/>
                <a:cs typeface="Arial MT"/>
              </a:rPr>
              <a:t> was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developed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for statistical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analyses</a:t>
            </a:r>
            <a:r>
              <a:rPr lang="en-GB" sz="1600" spc="-5" dirty="0">
                <a:latin typeface="Arial MT"/>
                <a:cs typeface="Arial MT"/>
              </a:rPr>
              <a:t>.</a:t>
            </a:r>
            <a:endParaRPr sz="1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 dirty="0">
              <a:latin typeface="Arial MT"/>
              <a:cs typeface="Arial MT"/>
            </a:endParaRPr>
          </a:p>
          <a:p>
            <a:pPr marL="57785" marR="1341120">
              <a:lnSpc>
                <a:spcPts val="1780"/>
              </a:lnSpc>
              <a:spcBef>
                <a:spcPts val="1470"/>
              </a:spcBef>
            </a:pPr>
            <a:r>
              <a:rPr sz="1600" spc="-5" dirty="0">
                <a:latin typeface="Arial MT"/>
                <a:cs typeface="Arial MT"/>
              </a:rPr>
              <a:t>Again,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much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simpler syntax.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55" dirty="0">
                <a:latin typeface="Arial MT"/>
                <a:cs typeface="Arial MT"/>
              </a:rPr>
              <a:t>You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can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achieve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same results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with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fewer </a:t>
            </a:r>
            <a:r>
              <a:rPr sz="1600" spc="-5" dirty="0">
                <a:latin typeface="Arial MT"/>
                <a:cs typeface="Arial MT"/>
              </a:rPr>
              <a:t>lines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 code</a:t>
            </a:r>
            <a:r>
              <a:rPr lang="en-GB" sz="1600" spc="-5" dirty="0">
                <a:latin typeface="Arial MT"/>
                <a:cs typeface="Arial MT"/>
              </a:rPr>
              <a:t>.</a:t>
            </a:r>
            <a:endParaRPr sz="16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04820" y="321382"/>
            <a:ext cx="40589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latin typeface="Arial MT"/>
                <a:cs typeface="Arial MT"/>
              </a:rPr>
              <a:t>Python</a:t>
            </a:r>
            <a:r>
              <a:rPr sz="4400" spc="-90" dirty="0">
                <a:latin typeface="Arial MT"/>
                <a:cs typeface="Arial MT"/>
              </a:rPr>
              <a:t> </a:t>
            </a:r>
            <a:r>
              <a:rPr sz="4400" spc="-5" dirty="0">
                <a:latin typeface="Arial MT"/>
                <a:cs typeface="Arial MT"/>
              </a:rPr>
              <a:t>Practical</a:t>
            </a:r>
            <a:endParaRPr sz="44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8500" y="1319248"/>
            <a:ext cx="5546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1.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Go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18B5ED"/>
                </a:solidFill>
                <a:latin typeface="Arial MT"/>
                <a:cs typeface="Arial MT"/>
                <a:hlinkClick r:id="rId2"/>
              </a:rPr>
              <a:t>http://www.github.com/timoflesch/intro2python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6FCFFC4-75DB-EE4D-8A0D-BDABFBB8F6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1"/>
          <a:stretch/>
        </p:blipFill>
        <p:spPr>
          <a:xfrm>
            <a:off x="2881900" y="1653341"/>
            <a:ext cx="4320000" cy="39979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04820" y="321382"/>
            <a:ext cx="40589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latin typeface="Arial MT"/>
                <a:cs typeface="Arial MT"/>
              </a:rPr>
              <a:t>Python</a:t>
            </a:r>
            <a:r>
              <a:rPr sz="4400" spc="-90" dirty="0">
                <a:latin typeface="Arial MT"/>
                <a:cs typeface="Arial MT"/>
              </a:rPr>
              <a:t> </a:t>
            </a:r>
            <a:r>
              <a:rPr sz="4400" spc="-5" dirty="0">
                <a:latin typeface="Arial MT"/>
                <a:cs typeface="Arial MT"/>
              </a:rPr>
              <a:t>Practical</a:t>
            </a:r>
            <a:endParaRPr sz="44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8500" y="1319248"/>
            <a:ext cx="55626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2.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Click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lang="en-GB" sz="1800" spc="-15" dirty="0">
                <a:latin typeface="Arial MT"/>
                <a:cs typeface="Arial MT"/>
              </a:rPr>
              <a:t>the </a:t>
            </a:r>
            <a:r>
              <a:rPr sz="1800" spc="-10" dirty="0">
                <a:latin typeface="Arial MT"/>
                <a:cs typeface="Arial MT"/>
              </a:rPr>
              <a:t>“launch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binder”</a:t>
            </a:r>
            <a:r>
              <a:rPr lang="en-GB" sz="1800" spc="-10" dirty="0">
                <a:latin typeface="Arial MT"/>
                <a:cs typeface="Arial MT"/>
              </a:rPr>
              <a:t> button: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2D658D23-36B7-3649-B338-A03FBB334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30" y="1965325"/>
            <a:ext cx="8724900" cy="1739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04820" y="321382"/>
            <a:ext cx="40589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latin typeface="Arial MT"/>
                <a:cs typeface="Arial MT"/>
              </a:rPr>
              <a:t>Python</a:t>
            </a:r>
            <a:r>
              <a:rPr sz="4400" spc="-90" dirty="0">
                <a:latin typeface="Arial MT"/>
                <a:cs typeface="Arial MT"/>
              </a:rPr>
              <a:t> </a:t>
            </a:r>
            <a:r>
              <a:rPr sz="4400" spc="-5" dirty="0">
                <a:latin typeface="Arial MT"/>
                <a:cs typeface="Arial MT"/>
              </a:rPr>
              <a:t>Practical</a:t>
            </a:r>
            <a:endParaRPr sz="44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8500" y="1319248"/>
            <a:ext cx="3409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3. Stare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at </a:t>
            </a:r>
            <a:r>
              <a:rPr sz="1800" spc="-5" dirty="0">
                <a:latin typeface="Arial MT"/>
                <a:cs typeface="Arial MT"/>
              </a:rPr>
              <a:t>this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screen</a:t>
            </a:r>
            <a:r>
              <a:rPr lang="en-GB" sz="1800" spc="-5" dirty="0">
                <a:latin typeface="Arial MT"/>
                <a:cs typeface="Arial MT"/>
              </a:rPr>
              <a:t> for a while</a:t>
            </a:r>
            <a:r>
              <a:rPr sz="1800" spc="-5" dirty="0">
                <a:latin typeface="Arial MT"/>
                <a:cs typeface="Arial MT"/>
              </a:rPr>
              <a:t>: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AF5B99B-7859-8D48-B88F-993F282F06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18"/>
          <a:stretch/>
        </p:blipFill>
        <p:spPr>
          <a:xfrm>
            <a:off x="2154280" y="1920874"/>
            <a:ext cx="5760000" cy="310615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4820" y="321382"/>
            <a:ext cx="40589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Python</a:t>
            </a:r>
            <a:r>
              <a:rPr spc="-90" dirty="0"/>
              <a:t> </a:t>
            </a:r>
            <a:r>
              <a:rPr spc="-5" dirty="0"/>
              <a:t>Practical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8230" y="1319248"/>
            <a:ext cx="3550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4. </a:t>
            </a:r>
            <a:r>
              <a:rPr lang="en-GB" sz="1800" spc="-5" dirty="0">
                <a:latin typeface="Arial MT"/>
                <a:cs typeface="Arial MT"/>
              </a:rPr>
              <a:t>This </a:t>
            </a:r>
            <a:r>
              <a:rPr sz="1800" spc="-5" dirty="0">
                <a:latin typeface="Arial MT"/>
                <a:cs typeface="Arial MT"/>
              </a:rPr>
              <a:t>screen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should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show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up</a:t>
            </a:r>
            <a:r>
              <a:rPr lang="en-GB" spc="-10" dirty="0">
                <a:latin typeface="Arial MT"/>
                <a:cs typeface="Arial MT"/>
              </a:rPr>
              <a:t>: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7100" y="3881555"/>
            <a:ext cx="7870190" cy="1636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From here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you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open</a:t>
            </a:r>
            <a:r>
              <a:rPr sz="1800" spc="-5" dirty="0">
                <a:latin typeface="Arial MT"/>
                <a:cs typeface="Arial MT"/>
              </a:rPr>
              <a:t> the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worksheet</a:t>
            </a:r>
            <a:r>
              <a:rPr lang="en-GB" sz="1800" spc="-10" dirty="0">
                <a:latin typeface="Arial MT"/>
                <a:cs typeface="Arial MT"/>
              </a:rPr>
              <a:t>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we </a:t>
            </a:r>
            <a:r>
              <a:rPr sz="1800" spc="-10" dirty="0">
                <a:latin typeface="Arial MT"/>
                <a:cs typeface="Arial MT"/>
              </a:rPr>
              <a:t>have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provided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for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you.</a:t>
            </a:r>
            <a:r>
              <a:rPr lang="en-GB" dirty="0">
                <a:latin typeface="Arial MT"/>
                <a:cs typeface="Arial MT"/>
              </a:rPr>
              <a:t> </a:t>
            </a:r>
            <a:endParaRPr lang="en-GB" sz="1800" spc="-5" dirty="0">
              <a:latin typeface="Arial MT"/>
              <a:cs typeface="Arial MT"/>
            </a:endParaRPr>
          </a:p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This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will </a:t>
            </a:r>
            <a:r>
              <a:rPr sz="1800" dirty="0">
                <a:latin typeface="Arial MT"/>
                <a:cs typeface="Arial MT"/>
              </a:rPr>
              <a:t>run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</a:t>
            </a:r>
            <a:r>
              <a:rPr sz="1800" spc="-5" dirty="0">
                <a:latin typeface="Arial MT"/>
                <a:cs typeface="Arial MT"/>
              </a:rPr>
              <a:t> interactive </a:t>
            </a:r>
            <a:r>
              <a:rPr lang="en-GB" spc="-10" dirty="0">
                <a:latin typeface="Arial MT"/>
                <a:cs typeface="Arial MT"/>
              </a:rPr>
              <a:t>P</a:t>
            </a:r>
            <a:r>
              <a:rPr sz="1800" spc="-10" dirty="0" err="1">
                <a:latin typeface="Arial MT"/>
                <a:cs typeface="Arial MT"/>
              </a:rPr>
              <a:t>ython</a:t>
            </a:r>
            <a:r>
              <a:rPr sz="1800" spc="-5" dirty="0">
                <a:latin typeface="Arial MT"/>
                <a:cs typeface="Arial MT"/>
              </a:rPr>
              <a:t> session in your </a:t>
            </a:r>
            <a:r>
              <a:rPr sz="1800" spc="-15" dirty="0">
                <a:latin typeface="Arial MT"/>
                <a:cs typeface="Arial MT"/>
              </a:rPr>
              <a:t>browser,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where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you</a:t>
            </a:r>
            <a:r>
              <a:rPr sz="1800" spc="-5" dirty="0">
                <a:latin typeface="Arial MT"/>
                <a:cs typeface="Arial MT"/>
              </a:rPr>
              <a:t> can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write </a:t>
            </a:r>
            <a:r>
              <a:rPr sz="1800" spc="-10" dirty="0">
                <a:latin typeface="Arial MT"/>
                <a:cs typeface="Arial MT"/>
              </a:rPr>
              <a:t>and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execute</a:t>
            </a:r>
            <a:r>
              <a:rPr sz="1800" spc="-5" dirty="0">
                <a:latin typeface="Arial MT"/>
                <a:cs typeface="Arial MT"/>
              </a:rPr>
              <a:t> your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own </a:t>
            </a:r>
            <a:r>
              <a:rPr lang="en-GB" spc="-10" dirty="0">
                <a:latin typeface="Arial MT"/>
                <a:cs typeface="Arial MT"/>
              </a:rPr>
              <a:t>P</a:t>
            </a:r>
            <a:r>
              <a:rPr sz="1800" spc="-10" dirty="0" err="1">
                <a:latin typeface="Arial MT"/>
                <a:cs typeface="Arial MT"/>
              </a:rPr>
              <a:t>ython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programs</a:t>
            </a:r>
            <a:r>
              <a:rPr lang="en-GB" sz="1800" spc="-10" dirty="0">
                <a:latin typeface="Arial MT"/>
                <a:cs typeface="Arial MT"/>
              </a:rPr>
              <a:t>.</a:t>
            </a:r>
          </a:p>
          <a:p>
            <a:pPr marL="12700" marR="5080">
              <a:lnSpc>
                <a:spcPct val="150000"/>
              </a:lnSpc>
            </a:pPr>
            <a:r>
              <a:rPr lang="en-GB" b="1" spc="-5" dirty="0">
                <a:latin typeface="Arial"/>
                <a:cs typeface="Arial"/>
              </a:rPr>
              <a:t>Click</a:t>
            </a:r>
            <a:r>
              <a:rPr lang="en-GB" b="1" spc="-20" dirty="0">
                <a:latin typeface="Arial"/>
                <a:cs typeface="Arial"/>
              </a:rPr>
              <a:t> </a:t>
            </a:r>
            <a:r>
              <a:rPr lang="en-GB" b="1" dirty="0">
                <a:latin typeface="Arial"/>
                <a:cs typeface="Arial"/>
              </a:rPr>
              <a:t>on</a:t>
            </a:r>
            <a:r>
              <a:rPr lang="en-GB" b="1" spc="-15" dirty="0">
                <a:latin typeface="Arial"/>
                <a:cs typeface="Arial"/>
              </a:rPr>
              <a:t> </a:t>
            </a:r>
            <a:r>
              <a:rPr lang="en-GB" b="1" spc="-5" dirty="0">
                <a:latin typeface="Arial"/>
                <a:cs typeface="Arial"/>
              </a:rPr>
              <a:t>“part1_2021.ipynb”</a:t>
            </a:r>
            <a:endParaRPr lang="en-GB" dirty="0">
              <a:latin typeface="Arial"/>
              <a:cs typeface="Arial"/>
            </a:endParaRP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2AC7FCD-E66B-6D4F-97ED-277D5673CA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70"/>
          <a:stretch/>
        </p:blipFill>
        <p:spPr>
          <a:xfrm>
            <a:off x="1090295" y="1683560"/>
            <a:ext cx="7543800" cy="21979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8B5E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</TotalTime>
  <Words>577</Words>
  <Application>Microsoft Macintosh PowerPoint</Application>
  <PresentationFormat>Custom</PresentationFormat>
  <Paragraphs>81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MT</vt:lpstr>
      <vt:lpstr>Calibri</vt:lpstr>
      <vt:lpstr>Lucida Sans Unicode</vt:lpstr>
      <vt:lpstr>Verdana</vt:lpstr>
      <vt:lpstr>Office Theme</vt:lpstr>
      <vt:lpstr>Introduction to (Scientific)  Programming with Python</vt:lpstr>
      <vt:lpstr>Outline</vt:lpstr>
      <vt:lpstr>PowerPoint Presentation</vt:lpstr>
      <vt:lpstr>Why Python?</vt:lpstr>
      <vt:lpstr>Why Python?</vt:lpstr>
      <vt:lpstr>PowerPoint Presentation</vt:lpstr>
      <vt:lpstr>PowerPoint Presentation</vt:lpstr>
      <vt:lpstr>PowerPoint Presentation</vt:lpstr>
      <vt:lpstr>Python Practical</vt:lpstr>
      <vt:lpstr>PowerPoint Presentation</vt:lpstr>
      <vt:lpstr>Outlook</vt:lpstr>
      <vt:lpstr>Outlook</vt:lpstr>
      <vt:lpstr>Outlook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(Scientific)  Programming with Python</dc:title>
  <cp:lastModifiedBy>Jelka Stojanov</cp:lastModifiedBy>
  <cp:revision>3</cp:revision>
  <dcterms:created xsi:type="dcterms:W3CDTF">2021-11-01T12:02:55Z</dcterms:created>
  <dcterms:modified xsi:type="dcterms:W3CDTF">2021-11-01T15:17:06Z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2019-11-23T00:00:00Z</vt:filetime>
  </property>
  <property fmtid="{D5CDD505-2E9C-101B-9397-08002B2CF9AE}" pid="3" name="Creator">
    <vt:lpwstr>Impress</vt:lpwstr>
  </property>
  <property fmtid="{D5CDD505-2E9C-101B-9397-08002B2CF9AE}" pid="4" name="LastSaved">
    <vt:filetime>2019-11-23T00:00:00Z</vt:filetime>
  </property>
</Properties>
</file>